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4" r:id="rId3"/>
    <p:sldId id="263" r:id="rId4"/>
    <p:sldId id="257" r:id="rId5"/>
    <p:sldId id="256" r:id="rId6"/>
    <p:sldId id="258" r:id="rId7"/>
    <p:sldId id="261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ustomXml" Target="../customXml/item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53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371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395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822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497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44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4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76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18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179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636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23862-CB6D-4D5C-9141-98AE2133BF82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9E30F-4358-436B-9537-6563FA2CB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15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azXCzI57Yfc" TargetMode="External"/><Relationship Id="rId2" Type="http://schemas.openxmlformats.org/officeDocument/2006/relationships/hyperlink" Target="https://www.youtube.com/watch?v=HMOI_lkzW08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watch?v=FgakZw6K1QQ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/>
          <p:cNvSpPr/>
          <p:nvPr/>
        </p:nvSpPr>
        <p:spPr>
          <a:xfrm>
            <a:off x="626745" y="1443841"/>
            <a:ext cx="523501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l-PL" dirty="0"/>
          </a:p>
          <a:p>
            <a:r>
              <a:rPr lang="pl-PL" b="1" dirty="0"/>
              <a:t>W uczeniu maszynowym i statystyce redukcja wymiarów to proces zmniejszania liczby rozważanych zmiennych losowych poprzez uzyskanie zestawu zmiennych głównych. </a:t>
            </a:r>
          </a:p>
          <a:p>
            <a:endParaRPr lang="pl-PL" b="1" dirty="0"/>
          </a:p>
          <a:p>
            <a:r>
              <a:rPr lang="pl-PL" b="1" dirty="0"/>
              <a:t>Można go podzielić na eliminację jednych zmiennych i wybór drugich oraz ekstrakcję zmiennych.</a:t>
            </a:r>
          </a:p>
          <a:p>
            <a:endParaRPr lang="pl-PL" dirty="0"/>
          </a:p>
          <a:p>
            <a:r>
              <a:rPr lang="pl-PL" dirty="0"/>
              <a:t>Zajmiemy się dwoma głównymi algorytmami w redukcji wymiarów</a:t>
            </a:r>
          </a:p>
          <a:p>
            <a:endParaRPr lang="pl-PL" dirty="0"/>
          </a:p>
          <a:p>
            <a:r>
              <a:rPr lang="pl-PL" dirty="0"/>
              <a:t>     Analiza głównych składowych (PCA)</a:t>
            </a:r>
          </a:p>
          <a:p>
            <a:r>
              <a:rPr lang="pl-PL" dirty="0"/>
              <a:t>     Liniowa analiza dyskryminacyjna (LDA)</a:t>
            </a:r>
            <a:endParaRPr lang="en-US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19988"/>
            <a:ext cx="5469255" cy="4167051"/>
          </a:xfrm>
          <a:prstGeom prst="rect">
            <a:avLst/>
          </a:prstGeo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8B82C1C3-D783-4C07-7006-8571EAECD983}"/>
              </a:ext>
            </a:extLst>
          </p:cNvPr>
          <p:cNvSpPr txBox="1"/>
          <p:nvPr/>
        </p:nvSpPr>
        <p:spPr>
          <a:xfrm>
            <a:off x="626745" y="617018"/>
            <a:ext cx="79538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4000" b="1" dirty="0">
                <a:solidFill>
                  <a:srgbClr val="FF0000"/>
                </a:solidFill>
              </a:rPr>
              <a:t>Co to jest redukcja wymiarów?</a:t>
            </a:r>
          </a:p>
        </p:txBody>
      </p:sp>
    </p:spTree>
    <p:extLst>
      <p:ext uri="{BB962C8B-B14F-4D97-AF65-F5344CB8AC3E}">
        <p14:creationId xmlns:p14="http://schemas.microsoft.com/office/powerpoint/2010/main" val="640194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le tekstowe 4">
            <a:extLst>
              <a:ext uri="{FF2B5EF4-FFF2-40B4-BE49-F238E27FC236}">
                <a16:creationId xmlns:a16="http://schemas.microsoft.com/office/drawing/2014/main" id="{E1A38EFE-2A39-B4C5-E451-179B15D6926A}"/>
              </a:ext>
            </a:extLst>
          </p:cNvPr>
          <p:cNvSpPr txBox="1"/>
          <p:nvPr/>
        </p:nvSpPr>
        <p:spPr>
          <a:xfrm>
            <a:off x="831915" y="544911"/>
            <a:ext cx="801985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 więcej informacji: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039FC03E-91B3-451F-BF0A-3AC59E3EAF19}"/>
              </a:ext>
            </a:extLst>
          </p:cNvPr>
          <p:cNvSpPr txBox="1"/>
          <p:nvPr/>
        </p:nvSpPr>
        <p:spPr>
          <a:xfrm>
            <a:off x="2585301" y="1817625"/>
            <a:ext cx="6094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>
                <a:hlinkClick r:id="rId2"/>
              </a:rPr>
              <a:t>https://www.youtube.com/watch?v=HMOI_lkzW08</a:t>
            </a:r>
            <a:endParaRPr lang="pl-PL" dirty="0"/>
          </a:p>
          <a:p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76C694C2-85D7-10E5-C8BF-2968420F8BEC}"/>
              </a:ext>
            </a:extLst>
          </p:cNvPr>
          <p:cNvSpPr txBox="1"/>
          <p:nvPr/>
        </p:nvSpPr>
        <p:spPr>
          <a:xfrm>
            <a:off x="831915" y="1794962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400" b="1" dirty="0"/>
              <a:t>PCA (5 min):</a:t>
            </a: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41324D6F-9FF4-16D5-12E6-7B550298CDFA}"/>
              </a:ext>
            </a:extLst>
          </p:cNvPr>
          <p:cNvSpPr txBox="1"/>
          <p:nvPr/>
        </p:nvSpPr>
        <p:spPr>
          <a:xfrm>
            <a:off x="831915" y="3265011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400" b="1" dirty="0"/>
              <a:t>PCA (~22 min):</a:t>
            </a: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D6E94BD4-22A4-F315-5002-904CFA1B89B0}"/>
              </a:ext>
            </a:extLst>
          </p:cNvPr>
          <p:cNvSpPr txBox="1"/>
          <p:nvPr/>
        </p:nvSpPr>
        <p:spPr>
          <a:xfrm>
            <a:off x="1378670" y="2277664"/>
            <a:ext cx="6094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pl-PL" dirty="0"/>
              <a:t>główne założenia</a:t>
            </a:r>
          </a:p>
          <a:p>
            <a:pPr marL="285750" indent="-285750">
              <a:buFontTx/>
              <a:buChar char="-"/>
            </a:pPr>
            <a:r>
              <a:rPr lang="pl-PL" dirty="0"/>
              <a:t>ogólne zasady działania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4FEC937C-C31A-F40F-817A-22478CDB93FF}"/>
              </a:ext>
            </a:extLst>
          </p:cNvPr>
          <p:cNvSpPr txBox="1"/>
          <p:nvPr/>
        </p:nvSpPr>
        <p:spPr>
          <a:xfrm>
            <a:off x="1378670" y="3726676"/>
            <a:ext cx="103577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pl-PL" dirty="0"/>
              <a:t>PCA krok po kroku wraz z wyjaśnieniem</a:t>
            </a:r>
          </a:p>
          <a:p>
            <a:pPr marL="285750" indent="-285750">
              <a:buFontTx/>
              <a:buChar char="-"/>
            </a:pPr>
            <a:r>
              <a:rPr lang="pl-PL" b="1" dirty="0"/>
              <a:t>UWAGA</a:t>
            </a:r>
            <a:r>
              <a:rPr lang="pl-PL" dirty="0"/>
              <a:t>: w wideo PCA wykonywane jest przy wykorzystaniu </a:t>
            </a:r>
            <a:r>
              <a:rPr lang="pl-PL" b="1" dirty="0"/>
              <a:t>rozkładu według wartości osobliwych SVD</a:t>
            </a:r>
            <a:r>
              <a:rPr lang="pl-PL" dirty="0"/>
              <a:t> (</a:t>
            </a:r>
            <a:r>
              <a:rPr lang="pl-PL" i="1" dirty="0" err="1"/>
              <a:t>eng</a:t>
            </a:r>
            <a:r>
              <a:rPr lang="pl-PL" i="1" dirty="0"/>
              <a:t>. </a:t>
            </a:r>
            <a:r>
              <a:rPr lang="pl-PL" i="1" dirty="0" err="1"/>
              <a:t>singular</a:t>
            </a:r>
            <a:r>
              <a:rPr lang="pl-PL" i="1" dirty="0"/>
              <a:t> </a:t>
            </a:r>
            <a:r>
              <a:rPr lang="pl-PL" i="1" dirty="0" err="1"/>
              <a:t>value</a:t>
            </a:r>
            <a:r>
              <a:rPr lang="pl-PL" i="1" dirty="0"/>
              <a:t> </a:t>
            </a:r>
            <a:r>
              <a:rPr lang="pl-PL" i="1" dirty="0" err="1"/>
              <a:t>decomposition</a:t>
            </a:r>
            <a:r>
              <a:rPr lang="pl-PL" dirty="0"/>
              <a:t>). Na wykładach przedstawiona będzie metoda PCA z macierzą kowariancji.</a:t>
            </a: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F38F5B16-CA04-8065-C66A-9A8FDC4A2A4E}"/>
              </a:ext>
            </a:extLst>
          </p:cNvPr>
          <p:cNvSpPr txBox="1"/>
          <p:nvPr/>
        </p:nvSpPr>
        <p:spPr>
          <a:xfrm>
            <a:off x="831915" y="5268021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400" b="1" dirty="0"/>
              <a:t>LDA (~15 min):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FFFF2092-C255-C158-9F0E-73D86DE9059C}"/>
              </a:ext>
            </a:extLst>
          </p:cNvPr>
          <p:cNvSpPr txBox="1"/>
          <p:nvPr/>
        </p:nvSpPr>
        <p:spPr>
          <a:xfrm>
            <a:off x="3143053" y="5517741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l-PL" dirty="0"/>
          </a:p>
        </p:txBody>
      </p:sp>
      <p:sp>
        <p:nvSpPr>
          <p:cNvPr id="18" name="pole tekstowe 17">
            <a:extLst>
              <a:ext uri="{FF2B5EF4-FFF2-40B4-BE49-F238E27FC236}">
                <a16:creationId xmlns:a16="http://schemas.microsoft.com/office/drawing/2014/main" id="{EF6A8892-49B4-EA94-9AF2-2300797F8FE3}"/>
              </a:ext>
            </a:extLst>
          </p:cNvPr>
          <p:cNvSpPr txBox="1"/>
          <p:nvPr/>
        </p:nvSpPr>
        <p:spPr>
          <a:xfrm>
            <a:off x="1378670" y="5723596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pl-PL" dirty="0"/>
              <a:t>LDA krok po kroku wraz z wyjaśnieniem</a:t>
            </a: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033085B0-0ADC-CBAC-7883-58444BFE8D8F}"/>
              </a:ext>
            </a:extLst>
          </p:cNvPr>
          <p:cNvSpPr txBox="1"/>
          <p:nvPr/>
        </p:nvSpPr>
        <p:spPr>
          <a:xfrm>
            <a:off x="2839826" y="5297503"/>
            <a:ext cx="6094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>
                <a:hlinkClick r:id="rId3"/>
              </a:rPr>
              <a:t>https://www.youtube.com/watch?v=azXCzI57Yfc</a:t>
            </a:r>
            <a:endParaRPr lang="pl-PL" dirty="0"/>
          </a:p>
          <a:p>
            <a:endParaRPr lang="pl-PL" dirty="0"/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569EE085-ED4C-2B39-AE6D-AF7E2AFD0B9A}"/>
              </a:ext>
            </a:extLst>
          </p:cNvPr>
          <p:cNvSpPr txBox="1"/>
          <p:nvPr/>
        </p:nvSpPr>
        <p:spPr>
          <a:xfrm>
            <a:off x="2839826" y="3268348"/>
            <a:ext cx="6094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>
                <a:hlinkClick r:id="rId4"/>
              </a:rPr>
              <a:t>https://www.youtube.com/watch?v=FgakZw6K1QQ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81936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7895FC59-2F16-1E78-C3DA-B1D31D85CC51}"/>
              </a:ext>
            </a:extLst>
          </p:cNvPr>
          <p:cNvSpPr txBox="1"/>
          <p:nvPr/>
        </p:nvSpPr>
        <p:spPr>
          <a:xfrm>
            <a:off x="1388097" y="533285"/>
            <a:ext cx="1017859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4000" b="1" dirty="0">
                <a:solidFill>
                  <a:srgbClr val="FF0000"/>
                </a:solidFill>
              </a:rPr>
              <a:t>Zadanie do wykonania i przesłania na </a:t>
            </a:r>
            <a:r>
              <a:rPr lang="pl-PL" sz="4000" b="1" dirty="0" err="1">
                <a:solidFill>
                  <a:srgbClr val="FF0000"/>
                </a:solidFill>
              </a:rPr>
              <a:t>Teams</a:t>
            </a:r>
            <a:r>
              <a:rPr lang="pl-PL" sz="4000" b="1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149DD61E-08FE-F1C0-C4E7-228FFA49CE85}"/>
              </a:ext>
            </a:extLst>
          </p:cNvPr>
          <p:cNvSpPr txBox="1"/>
          <p:nvPr/>
        </p:nvSpPr>
        <p:spPr>
          <a:xfrm>
            <a:off x="662659" y="2004543"/>
            <a:ext cx="10772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/>
              <a:t>1) </a:t>
            </a:r>
            <a:r>
              <a:rPr lang="en-US" sz="2400" b="1" dirty="0"/>
              <a:t>PCA and LDA demo </a:t>
            </a:r>
            <a:r>
              <a:rPr lang="pl-PL" sz="2400" b="1" dirty="0"/>
              <a:t>w</a:t>
            </a:r>
            <a:r>
              <a:rPr lang="en-US" sz="2400" b="1" dirty="0"/>
              <a:t> </a:t>
            </a:r>
            <a:r>
              <a:rPr lang="en-US" sz="2400" b="1" dirty="0" err="1"/>
              <a:t>Jupyter</a:t>
            </a:r>
            <a:r>
              <a:rPr lang="en-US" sz="2400" b="1" dirty="0"/>
              <a:t> Notebook</a:t>
            </a:r>
            <a:r>
              <a:rPr lang="pl-PL" sz="2400" b="1" dirty="0"/>
              <a:t>  -  </a:t>
            </a:r>
            <a:r>
              <a:rPr lang="pl-PL" sz="2400" dirty="0"/>
              <a:t>klasyfikacja ze zbiorem iris.csv</a:t>
            </a:r>
            <a:endParaRPr lang="en-US" sz="2400" dirty="0"/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A4FC389F-31B2-617F-5C85-CD397309D011}"/>
              </a:ext>
            </a:extLst>
          </p:cNvPr>
          <p:cNvSpPr txBox="1"/>
          <p:nvPr/>
        </p:nvSpPr>
        <p:spPr>
          <a:xfrm>
            <a:off x="662659" y="2986859"/>
            <a:ext cx="104609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2) PCA w </a:t>
            </a:r>
            <a:r>
              <a:rPr kumimoji="0" lang="pl-PL" sz="24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Jupyter</a:t>
            </a:r>
            <a:r>
              <a:rPr kumimoji="0" lang="pl-PL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Notebook</a:t>
            </a:r>
            <a:r>
              <a:rPr lang="pl-PL" sz="2400" b="1" dirty="0">
                <a:latin typeface="Calibri" panose="020F0502020204030204"/>
              </a:rPr>
              <a:t>  </a:t>
            </a:r>
            <a:r>
              <a:rPr lang="pl-PL" sz="2400" dirty="0">
                <a:latin typeface="Calibri" panose="020F0502020204030204"/>
              </a:rPr>
              <a:t>-  klasyfikacja ze zbiorem wine.csv</a:t>
            </a:r>
            <a:r>
              <a:rPr kumimoji="0" lang="pl-PL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
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F24A66DB-2CB9-0653-7599-FC5B71886F28}"/>
              </a:ext>
            </a:extLst>
          </p:cNvPr>
          <p:cNvSpPr txBox="1"/>
          <p:nvPr/>
        </p:nvSpPr>
        <p:spPr>
          <a:xfrm>
            <a:off x="662659" y="3846855"/>
            <a:ext cx="1108313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3) Analiza własna PCA w </a:t>
            </a:r>
            <a:r>
              <a:rPr kumimoji="0" lang="pl-PL" sz="24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Jupyter</a:t>
            </a:r>
            <a:r>
              <a:rPr kumimoji="0" lang="pl-PL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Notebook  - </a:t>
            </a:r>
            <a:r>
              <a:rPr lang="pl-PL" sz="2400" dirty="0"/>
              <a:t>klasyfikacja toksyn w jeziorach ze zbiorem ToxinsbaseClass.csv  </a:t>
            </a:r>
            <a:r>
              <a:rPr kumimoji="0" lang="pl-PL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
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2466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/>
          <p:cNvSpPr txBox="1"/>
          <p:nvPr/>
        </p:nvSpPr>
        <p:spPr>
          <a:xfrm>
            <a:off x="666749" y="119183"/>
            <a:ext cx="5329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PCA and LDA demo </a:t>
            </a:r>
            <a:r>
              <a:rPr lang="pl-PL" sz="2400" b="1" dirty="0">
                <a:solidFill>
                  <a:srgbClr val="FF0000"/>
                </a:solidFill>
              </a:rPr>
              <a:t>w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Jupyter</a:t>
            </a:r>
            <a:r>
              <a:rPr lang="en-US" sz="2400" b="1" dirty="0">
                <a:solidFill>
                  <a:srgbClr val="FF0000"/>
                </a:solidFill>
              </a:rPr>
              <a:t> Notebook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341809" y="1080272"/>
            <a:ext cx="641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Otwórz</a:t>
            </a:r>
            <a:r>
              <a:rPr lang="en-US" dirty="0"/>
              <a:t> Anaconda Navigator
</a:t>
            </a:r>
            <a:r>
              <a:rPr lang="en-US" dirty="0" err="1"/>
              <a:t>Uruchom</a:t>
            </a:r>
            <a:r>
              <a:rPr lang="en-US" dirty="0"/>
              <a:t>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marL="342900" indent="-342900">
              <a:buAutoNum type="arabicPeriod"/>
            </a:pPr>
            <a:r>
              <a:rPr lang="en-US" dirty="0" err="1"/>
              <a:t>Klik</a:t>
            </a:r>
            <a:r>
              <a:rPr lang="pl-PL" dirty="0" err="1"/>
              <a:t>nij</a:t>
            </a:r>
            <a:r>
              <a:rPr lang="en-US" dirty="0"/>
              <a:t> “new”</a:t>
            </a:r>
            <a:endParaRPr lang="pl-PL" dirty="0"/>
          </a:p>
          <a:p>
            <a:pPr marL="342900" indent="-342900">
              <a:buAutoNum type="arabicPeriod"/>
            </a:pPr>
            <a:endParaRPr lang="pl-PL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97917" y="2557600"/>
            <a:ext cx="71584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 do </a:t>
            </a:r>
            <a:r>
              <a:rPr lang="en-US" b="1" dirty="0" err="1"/>
              <a:t>rozwiązania</a:t>
            </a:r>
            <a:r>
              <a:rPr lang="en-US" b="1" dirty="0"/>
              <a:t>
</a:t>
            </a:r>
            <a:r>
              <a:rPr lang="pl-PL" dirty="0"/>
              <a:t>Posługując się plikami w katalogu </a:t>
            </a:r>
            <a:r>
              <a:rPr lang="pl-PL" dirty="0" err="1">
                <a:solidFill>
                  <a:srgbClr val="00B0F0"/>
                </a:solidFill>
              </a:rPr>
              <a:t>PCA_LDA_iris</a:t>
            </a:r>
            <a:r>
              <a:rPr lang="pl-PL" dirty="0">
                <a:solidFill>
                  <a:srgbClr val="00B0F0"/>
                </a:solidFill>
              </a:rPr>
              <a:t> </a:t>
            </a:r>
            <a:r>
              <a:rPr lang="pl-PL" dirty="0">
                <a:solidFill>
                  <a:schemeClr val="tx2"/>
                </a:solidFill>
              </a:rPr>
              <a:t>dokonaj</a:t>
            </a:r>
            <a:r>
              <a:rPr lang="pl-PL" dirty="0">
                <a:solidFill>
                  <a:srgbClr val="00B0F0"/>
                </a:solidFill>
              </a:rPr>
              <a:t> </a:t>
            </a:r>
            <a:r>
              <a:rPr lang="pl-PL" dirty="0"/>
              <a:t>klasyfikacji gatunków irysa (3 klasy) na podstawie wymiarów działek i płatków: załaduj plik </a:t>
            </a:r>
            <a:r>
              <a:rPr lang="en-US" b="1" dirty="0">
                <a:solidFill>
                  <a:srgbClr val="00B050"/>
                </a:solidFill>
              </a:rPr>
              <a:t>iris.csv</a:t>
            </a:r>
            <a:endParaRPr lang="pl-PL" b="1" dirty="0">
              <a:solidFill>
                <a:srgbClr val="00B050"/>
              </a:solidFill>
            </a:endParaRPr>
          </a:p>
          <a:p>
            <a:r>
              <a:rPr lang="pl-PL" dirty="0"/>
              <a:t>Określ 2 składowe dla PCA oraz LDA</a:t>
            </a:r>
          </a:p>
          <a:p>
            <a:r>
              <a:rPr lang="pl-PL" dirty="0"/>
              <a:t>Pokaż wykresy PCA i LDA</a:t>
            </a:r>
            <a:endParaRPr lang="en-US" dirty="0"/>
          </a:p>
        </p:txBody>
      </p:sp>
      <p:sp>
        <p:nvSpPr>
          <p:cNvPr id="6" name="pole tekstowe 5"/>
          <p:cNvSpPr txBox="1"/>
          <p:nvPr/>
        </p:nvSpPr>
        <p:spPr>
          <a:xfrm>
            <a:off x="1828800" y="4441568"/>
            <a:ext cx="2638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Wyjaśnienie</a:t>
            </a:r>
            <a:r>
              <a:rPr lang="en-US" b="1" dirty="0"/>
              <a:t> </a:t>
            </a:r>
            <a:r>
              <a:rPr lang="en-US" b="1" dirty="0" err="1"/>
              <a:t>skryptu</a:t>
            </a:r>
            <a:r>
              <a:rPr lang="en-US" b="1" dirty="0"/>
              <a:t>
</a:t>
            </a:r>
          </a:p>
        </p:txBody>
      </p:sp>
      <p:sp>
        <p:nvSpPr>
          <p:cNvPr id="7" name="pole tekstowe 6"/>
          <p:cNvSpPr txBox="1"/>
          <p:nvPr/>
        </p:nvSpPr>
        <p:spPr>
          <a:xfrm>
            <a:off x="341809" y="4849003"/>
            <a:ext cx="55691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Import </a:t>
            </a:r>
            <a:r>
              <a:rPr lang="en-US" dirty="0" err="1"/>
              <a:t>bibliotek</a:t>
            </a:r>
            <a:r>
              <a:rPr lang="en-US" dirty="0"/>
              <a:t> </a:t>
            </a:r>
            <a:r>
              <a:rPr lang="en-US" dirty="0" err="1"/>
              <a:t>Pythona</a:t>
            </a:r>
            <a:r>
              <a:rPr lang="en-US" dirty="0"/>
              <a:t>
</a:t>
            </a:r>
            <a:r>
              <a:rPr lang="pl-PL" dirty="0"/>
              <a:t>Import zestawu danych (</a:t>
            </a:r>
            <a:r>
              <a:rPr lang="pl-PL" u="sng" dirty="0"/>
              <a:t>zmień katalog na lokalny</a:t>
            </a:r>
            <a:r>
              <a:rPr lang="pl-PL" dirty="0"/>
              <a:t>)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Opis</a:t>
            </a:r>
            <a:r>
              <a:rPr lang="en-US" dirty="0"/>
              <a:t> </a:t>
            </a:r>
            <a:r>
              <a:rPr lang="en-US" dirty="0" err="1"/>
              <a:t>komórek</a:t>
            </a:r>
            <a:r>
              <a:rPr lang="en-US" dirty="0"/>
              <a:t> </a:t>
            </a:r>
            <a:r>
              <a:rPr lang="en-US" dirty="0" err="1"/>
              <a:t>skryptu</a:t>
            </a:r>
            <a:r>
              <a:rPr lang="en-US" dirty="0"/>
              <a:t>
</a:t>
            </a:r>
            <a:r>
              <a:rPr lang="en-US" dirty="0" err="1"/>
              <a:t>Interpretacja</a:t>
            </a:r>
            <a:r>
              <a:rPr lang="en-US" dirty="0"/>
              <a:t> </a:t>
            </a:r>
            <a:r>
              <a:rPr lang="en-US" dirty="0" err="1"/>
              <a:t>wyników</a:t>
            </a:r>
            <a:r>
              <a:rPr lang="en-US" dirty="0"/>
              <a:t>: plot and accuracy</a:t>
            </a:r>
          </a:p>
          <a:p>
            <a:pPr marL="342900" indent="-342900">
              <a:buAutoNum type="arabicPeriod"/>
            </a:pP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8279672" y="2966274"/>
            <a:ext cx="299792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Iris</a:t>
            </a:r>
          </a:p>
          <a:p>
            <a:endParaRPr lang="en-US" dirty="0"/>
          </a:p>
          <a:p>
            <a:r>
              <a:rPr lang="en-US" dirty="0"/>
              <a:t>Sepal Length  Cm</a:t>
            </a:r>
          </a:p>
          <a:p>
            <a:r>
              <a:rPr lang="en-US" dirty="0"/>
              <a:t>Sepal Width   Cm</a:t>
            </a:r>
          </a:p>
          <a:p>
            <a:r>
              <a:rPr lang="en-US" dirty="0"/>
              <a:t>Petal  Length  Cm</a:t>
            </a:r>
          </a:p>
          <a:p>
            <a:r>
              <a:rPr lang="en-US" dirty="0"/>
              <a:t>Petal  Width   Cm</a:t>
            </a:r>
          </a:p>
          <a:p>
            <a:r>
              <a:rPr lang="pl-PL" dirty="0"/>
              <a:t>Gatunki</a:t>
            </a:r>
            <a:r>
              <a:rPr lang="en-US" dirty="0"/>
              <a:t> (</a:t>
            </a:r>
            <a:r>
              <a:rPr lang="en-US" dirty="0" err="1"/>
              <a:t>Setosa</a:t>
            </a:r>
            <a:r>
              <a:rPr lang="en-US" dirty="0"/>
              <a:t>, Versicolor, Vi</a:t>
            </a:r>
            <a:r>
              <a:rPr lang="pl-PL" dirty="0"/>
              <a:t>r</a:t>
            </a:r>
            <a:r>
              <a:rPr lang="en-US" dirty="0" err="1"/>
              <a:t>ginica</a:t>
            </a:r>
            <a:r>
              <a:rPr lang="en-US" dirty="0"/>
              <a:t>)</a:t>
            </a:r>
          </a:p>
        </p:txBody>
      </p:sp>
      <p:pic>
        <p:nvPicPr>
          <p:cNvPr id="9" name="Obraz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220" y="0"/>
            <a:ext cx="6086203" cy="2720533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507603C-2CE2-4DEC-8EEB-CA4229F30115}"/>
              </a:ext>
            </a:extLst>
          </p:cNvPr>
          <p:cNvSpPr txBox="1"/>
          <p:nvPr/>
        </p:nvSpPr>
        <p:spPr>
          <a:xfrm>
            <a:off x="444663" y="618951"/>
            <a:ext cx="62106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b="1" dirty="0"/>
              <a:t>Zaczynamy</a:t>
            </a:r>
            <a:r>
              <a:rPr lang="en-US" b="1" dirty="0"/>
              <a:t>:</a:t>
            </a: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AB89829D-DDA1-BB94-2100-353E1389D110}"/>
              </a:ext>
            </a:extLst>
          </p:cNvPr>
          <p:cNvSpPr txBox="1"/>
          <p:nvPr/>
        </p:nvSpPr>
        <p:spPr>
          <a:xfrm>
            <a:off x="6096000" y="6141665"/>
            <a:ext cx="62075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b="1" dirty="0"/>
              <a:t>Wykonany kod z wykresami prześlij na </a:t>
            </a:r>
            <a:r>
              <a:rPr lang="pl-PL" b="1" dirty="0" err="1"/>
              <a:t>Teams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35030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/>
          <p:cNvSpPr txBox="1"/>
          <p:nvPr/>
        </p:nvSpPr>
        <p:spPr>
          <a:xfrm>
            <a:off x="2320834" y="440451"/>
            <a:ext cx="5939246" cy="394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828800" y="156588"/>
            <a:ext cx="5329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rgbClr val="FF0000"/>
                </a:solidFill>
              </a:rPr>
              <a:t>PCA w </a:t>
            </a:r>
            <a:r>
              <a:rPr lang="pl-PL" sz="2400" b="1" dirty="0" err="1">
                <a:solidFill>
                  <a:srgbClr val="FF0000"/>
                </a:solidFill>
              </a:rPr>
              <a:t>Jupyter</a:t>
            </a:r>
            <a:r>
              <a:rPr lang="pl-PL" sz="2400" b="1" dirty="0">
                <a:solidFill>
                  <a:srgbClr val="FF0000"/>
                </a:solidFill>
              </a:rPr>
              <a:t> Notebook
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6" name="pole tekstowe 5"/>
          <p:cNvSpPr txBox="1"/>
          <p:nvPr/>
        </p:nvSpPr>
        <p:spPr>
          <a:xfrm>
            <a:off x="407124" y="1362903"/>
            <a:ext cx="63659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Otwórz</a:t>
            </a:r>
            <a:r>
              <a:rPr lang="en-US" dirty="0"/>
              <a:t> Anaconda Navigator
</a:t>
            </a:r>
            <a:r>
              <a:rPr lang="en-US" dirty="0" err="1"/>
              <a:t>Uruchom</a:t>
            </a:r>
            <a:r>
              <a:rPr lang="en-US" dirty="0"/>
              <a:t>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marL="342900" indent="-342900">
              <a:buAutoNum type="arabicPeriod"/>
            </a:pPr>
            <a:r>
              <a:rPr lang="en-US" dirty="0" err="1"/>
              <a:t>Klik</a:t>
            </a:r>
            <a:r>
              <a:rPr lang="pl-PL" dirty="0" err="1"/>
              <a:t>nij</a:t>
            </a:r>
            <a:r>
              <a:rPr lang="en-US" dirty="0"/>
              <a:t> “new”</a:t>
            </a:r>
          </a:p>
        </p:txBody>
      </p:sp>
      <p:sp>
        <p:nvSpPr>
          <p:cNvPr id="8" name="pole tekstowe 7"/>
          <p:cNvSpPr txBox="1"/>
          <p:nvPr/>
        </p:nvSpPr>
        <p:spPr>
          <a:xfrm>
            <a:off x="2075053" y="850037"/>
            <a:ext cx="248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Zaczynamy</a:t>
            </a:r>
            <a:r>
              <a:rPr lang="en-US" b="1" dirty="0"/>
              <a:t>:</a:t>
            </a:r>
          </a:p>
        </p:txBody>
      </p:sp>
      <p:sp>
        <p:nvSpPr>
          <p:cNvPr id="9" name="pole tekstowe 8"/>
          <p:cNvSpPr txBox="1"/>
          <p:nvPr/>
        </p:nvSpPr>
        <p:spPr>
          <a:xfrm>
            <a:off x="1892174" y="4755717"/>
            <a:ext cx="2664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Wyjaśnienie</a:t>
            </a:r>
            <a:r>
              <a:rPr lang="en-US" b="1" dirty="0"/>
              <a:t> </a:t>
            </a:r>
            <a:r>
              <a:rPr lang="en-US" b="1" dirty="0" err="1"/>
              <a:t>skryptu</a:t>
            </a:r>
            <a:r>
              <a:rPr lang="en-US" b="1" dirty="0"/>
              <a:t>
</a:t>
            </a:r>
          </a:p>
        </p:txBody>
      </p:sp>
      <p:sp>
        <p:nvSpPr>
          <p:cNvPr id="10" name="pole tekstowe 9"/>
          <p:cNvSpPr txBox="1"/>
          <p:nvPr/>
        </p:nvSpPr>
        <p:spPr>
          <a:xfrm>
            <a:off x="373496" y="5292623"/>
            <a:ext cx="55691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Import </a:t>
            </a:r>
            <a:r>
              <a:rPr lang="en-US" dirty="0" err="1"/>
              <a:t>bibliotek</a:t>
            </a:r>
            <a:r>
              <a:rPr lang="en-US" dirty="0"/>
              <a:t> </a:t>
            </a:r>
            <a:r>
              <a:rPr lang="en-US" dirty="0" err="1"/>
              <a:t>języka</a:t>
            </a:r>
            <a:r>
              <a:rPr lang="en-US" dirty="0"/>
              <a:t> Python
</a:t>
            </a:r>
            <a:r>
              <a:rPr lang="pl-PL" dirty="0"/>
              <a:t>Import zestawu danych </a:t>
            </a:r>
            <a:r>
              <a:rPr lang="pl-PL" u="sng" dirty="0"/>
              <a:t>(zmień katalog na lokalny</a:t>
            </a:r>
            <a:r>
              <a:rPr lang="en-US" dirty="0"/>
              <a:t>)</a:t>
            </a:r>
          </a:p>
          <a:p>
            <a:pPr marL="342900" indent="-342900">
              <a:buAutoNum type="arabicPeriod"/>
            </a:pPr>
            <a:r>
              <a:rPr lang="en-US" dirty="0" err="1"/>
              <a:t>Opis</a:t>
            </a:r>
            <a:r>
              <a:rPr lang="en-US" dirty="0"/>
              <a:t> </a:t>
            </a:r>
            <a:r>
              <a:rPr lang="en-US" dirty="0" err="1"/>
              <a:t>komórek</a:t>
            </a:r>
            <a:r>
              <a:rPr lang="en-US" dirty="0"/>
              <a:t> </a:t>
            </a:r>
            <a:r>
              <a:rPr lang="en-US" dirty="0" err="1"/>
              <a:t>skryptu</a:t>
            </a:r>
            <a:r>
              <a:rPr lang="en-US" dirty="0"/>
              <a:t>
</a:t>
            </a:r>
            <a:r>
              <a:rPr lang="en-US" dirty="0" err="1"/>
              <a:t>Interpretacja</a:t>
            </a:r>
            <a:r>
              <a:rPr lang="en-US" dirty="0"/>
              <a:t> </a:t>
            </a:r>
            <a:r>
              <a:rPr lang="en-US" dirty="0" err="1"/>
              <a:t>wyników</a:t>
            </a:r>
            <a:r>
              <a:rPr lang="en-US" dirty="0"/>
              <a:t>: plot and accuracy</a:t>
            </a:r>
          </a:p>
        </p:txBody>
      </p:sp>
      <p:sp>
        <p:nvSpPr>
          <p:cNvPr id="12" name="pole tekstowe 11"/>
          <p:cNvSpPr txBox="1"/>
          <p:nvPr/>
        </p:nvSpPr>
        <p:spPr>
          <a:xfrm>
            <a:off x="284115" y="2302907"/>
            <a:ext cx="66119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 do </a:t>
            </a:r>
            <a:r>
              <a:rPr lang="en-US" b="1" dirty="0" err="1"/>
              <a:t>rozwiązania</a:t>
            </a:r>
            <a:r>
              <a:rPr lang="en-US" b="1" dirty="0"/>
              <a:t>
</a:t>
            </a:r>
            <a:r>
              <a:rPr lang="pl-PL" dirty="0"/>
              <a:t>Posługując się plikami w katalogu </a:t>
            </a:r>
            <a:r>
              <a:rPr lang="pl-PL" dirty="0" err="1">
                <a:solidFill>
                  <a:srgbClr val="00B0F0"/>
                </a:solidFill>
              </a:rPr>
              <a:t>PCA_wine</a:t>
            </a:r>
            <a:r>
              <a:rPr lang="pl-PL" dirty="0">
                <a:solidFill>
                  <a:srgbClr val="00B0F0"/>
                </a:solidFill>
              </a:rPr>
              <a:t> </a:t>
            </a:r>
            <a:r>
              <a:rPr lang="pl-PL" dirty="0"/>
              <a:t>z klasyfikacją jakości wina</a:t>
            </a:r>
            <a:r>
              <a:rPr lang="pl-PL" dirty="0">
                <a:solidFill>
                  <a:srgbClr val="00B0F0"/>
                </a:solidFill>
              </a:rPr>
              <a:t> </a:t>
            </a:r>
            <a:r>
              <a:rPr lang="pl-PL" dirty="0"/>
              <a:t> (3 klasy) na podstawie cech fiz.-chem.: załaduj plik </a:t>
            </a:r>
            <a:r>
              <a:rPr lang="pl-PL" b="1" dirty="0" err="1">
                <a:solidFill>
                  <a:srgbClr val="00B050"/>
                </a:solidFill>
              </a:rPr>
              <a:t>wine</a:t>
            </a:r>
            <a:r>
              <a:rPr lang="en-US" b="1" dirty="0">
                <a:solidFill>
                  <a:srgbClr val="00B050"/>
                </a:solidFill>
              </a:rPr>
              <a:t>.csv</a:t>
            </a:r>
            <a:endParaRPr lang="pl-PL" b="1" dirty="0">
              <a:solidFill>
                <a:srgbClr val="00B050"/>
              </a:solidFill>
            </a:endParaRPr>
          </a:p>
          <a:p>
            <a:r>
              <a:rPr lang="pl-PL" dirty="0"/>
              <a:t>Z macierzy pomyłek określ dokładność (</a:t>
            </a:r>
            <a:r>
              <a:rPr lang="pl-PL" dirty="0" err="1"/>
              <a:t>accuracy</a:t>
            </a:r>
            <a:r>
              <a:rPr lang="pl-PL" dirty="0"/>
              <a:t>) klasyfikacji jakości win (3 klasy) na podstawie cech </a:t>
            </a:r>
            <a:r>
              <a:rPr lang="pl-PL" dirty="0" err="1"/>
              <a:t>fiz-chem</a:t>
            </a:r>
            <a:r>
              <a:rPr lang="pl-PL" dirty="0"/>
              <a:t>: dla prób testowej i treningowej,</a:t>
            </a:r>
          </a:p>
          <a:p>
            <a:r>
              <a:rPr lang="pl-PL" dirty="0"/>
              <a:t>Określ 2 główne składowe PC1 i PC2 </a:t>
            </a:r>
          </a:p>
          <a:p>
            <a:r>
              <a:rPr lang="pl-PL" dirty="0"/>
              <a:t>Pokaż wykresy PCA dla próby testowej i treningowej </a:t>
            </a:r>
            <a:endParaRPr lang="en-US" dirty="0"/>
          </a:p>
        </p:txBody>
      </p:sp>
      <p:sp>
        <p:nvSpPr>
          <p:cNvPr id="13" name="pole tekstowe 12"/>
          <p:cNvSpPr txBox="1"/>
          <p:nvPr/>
        </p:nvSpPr>
        <p:spPr>
          <a:xfrm>
            <a:off x="7328261" y="156588"/>
            <a:ext cx="48158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b="1" dirty="0" err="1"/>
              <a:t>Alcohol</a:t>
            </a:r>
            <a:r>
              <a:rPr lang="pl-PL" sz="1400" b="1" dirty="0"/>
              <a:t>: </a:t>
            </a:r>
            <a:r>
              <a:rPr lang="pl-PL" sz="1400" dirty="0"/>
              <a:t>zawartość alkoholu, podawana w jednostkach ABV (alkohol objętościowo).</a:t>
            </a:r>
            <a:r>
              <a:rPr lang="pl-PL" sz="1400" b="1" dirty="0"/>
              <a:t>
</a:t>
            </a:r>
            <a:r>
              <a:rPr lang="en-US" sz="1400" b="1" dirty="0"/>
              <a:t>Malic acid</a:t>
            </a:r>
            <a:r>
              <a:rPr lang="en-US" sz="1400" dirty="0"/>
              <a:t>: </a:t>
            </a:r>
            <a:r>
              <a:rPr lang="pl-PL" sz="1400" dirty="0"/>
              <a:t>jeden z głównych kwasów organicznych występujących w winie. Chociaż występuje w prawie każdym owocu i jagodzie, jego smak jest najbardziej widoczny w zielonych jabłkach; podobnie nadaje ten kwaśny smak winu. 
</a:t>
            </a:r>
            <a:r>
              <a:rPr lang="en-US" sz="1400" b="1" dirty="0"/>
              <a:t>Ash</a:t>
            </a:r>
            <a:r>
              <a:rPr lang="en-US" sz="1400" dirty="0"/>
              <a:t>: </a:t>
            </a:r>
            <a:r>
              <a:rPr lang="pl-PL" sz="1400" dirty="0"/>
              <a:t>wino ma w sobie popiół. Popiół jest po prostu materią nieorganiczną pozostałą po odparowaniu i spaleniu</a:t>
            </a:r>
            <a:r>
              <a:rPr lang="en-US" sz="1400" dirty="0"/>
              <a:t>.</a:t>
            </a:r>
          </a:p>
          <a:p>
            <a:r>
              <a:rPr lang="en-US" sz="1400" b="1" dirty="0" err="1"/>
              <a:t>Alc</a:t>
            </a:r>
            <a:r>
              <a:rPr lang="en-US" sz="1400" b="1" dirty="0"/>
              <a:t> </a:t>
            </a:r>
            <a:r>
              <a:rPr lang="en-US" sz="1400" b="1" dirty="0" err="1"/>
              <a:t>Alcalinity</a:t>
            </a:r>
            <a:r>
              <a:rPr lang="en-US" sz="1400" b="1" dirty="0"/>
              <a:t> of ash</a:t>
            </a:r>
            <a:r>
              <a:rPr lang="en-US" sz="1400" dirty="0"/>
              <a:t>: </a:t>
            </a:r>
            <a:r>
              <a:rPr lang="pl-PL" sz="1400" dirty="0"/>
              <a:t>zasadowość popiołu określa, jak zasadowy (w przeciwieństwie do kwaśnego) jest popiół w winie.
</a:t>
            </a:r>
            <a:r>
              <a:rPr lang="en-US" sz="1400" b="1" dirty="0"/>
              <a:t>Magnesium</a:t>
            </a:r>
            <a:r>
              <a:rPr lang="en-US" sz="1400" dirty="0"/>
              <a:t>: </a:t>
            </a:r>
            <a:r>
              <a:rPr lang="pl-PL" sz="1400" dirty="0"/>
              <a:t>magnez jest metalem, który wpływa na smak wina.</a:t>
            </a:r>
            <a:endParaRPr lang="en-US" sz="1400" dirty="0"/>
          </a:p>
          <a:p>
            <a:r>
              <a:rPr lang="en-US" sz="1400" b="1" dirty="0"/>
              <a:t>Total phenols</a:t>
            </a:r>
            <a:r>
              <a:rPr lang="en-US" sz="1400" dirty="0"/>
              <a:t>: </a:t>
            </a:r>
            <a:r>
              <a:rPr lang="pl-PL" sz="1400" dirty="0"/>
              <a:t>Fenole to substancje chemiczne, które wpływają na smak, kolor i odczucie w ustach (tj. Teksturę) wina. 
</a:t>
            </a:r>
            <a:r>
              <a:rPr lang="en-US" sz="1400" b="1" dirty="0"/>
              <a:t>Flavonoids</a:t>
            </a:r>
            <a:r>
              <a:rPr lang="en-US" sz="1400" dirty="0"/>
              <a:t> [sic]: </a:t>
            </a:r>
            <a:r>
              <a:rPr lang="en-US" sz="1400" dirty="0" err="1"/>
              <a:t>flawonoidy</a:t>
            </a:r>
            <a:r>
              <a:rPr lang="en-US" sz="1400" dirty="0"/>
              <a:t> </a:t>
            </a:r>
            <a:r>
              <a:rPr lang="en-US" sz="1400" dirty="0" err="1"/>
              <a:t>są</a:t>
            </a:r>
            <a:r>
              <a:rPr lang="en-US" sz="1400" dirty="0"/>
              <a:t> </a:t>
            </a:r>
            <a:r>
              <a:rPr lang="en-US" sz="1400" dirty="0" err="1"/>
              <a:t>rodzajem</a:t>
            </a:r>
            <a:r>
              <a:rPr lang="en-US" sz="1400" dirty="0"/>
              <a:t> </a:t>
            </a:r>
            <a:r>
              <a:rPr lang="en-US" sz="1400" dirty="0" err="1"/>
              <a:t>fenolu</a:t>
            </a:r>
            <a:r>
              <a:rPr lang="en-US" sz="1400" dirty="0"/>
              <a:t>.</a:t>
            </a:r>
          </a:p>
          <a:p>
            <a:r>
              <a:rPr lang="en-US" sz="1400" b="1" dirty="0" err="1"/>
              <a:t>Nonflavoid</a:t>
            </a:r>
            <a:r>
              <a:rPr lang="en-US" sz="1400" b="1" dirty="0"/>
              <a:t> phenols</a:t>
            </a:r>
            <a:r>
              <a:rPr lang="en-US" sz="1400" dirty="0"/>
              <a:t>: </a:t>
            </a:r>
            <a:r>
              <a:rPr lang="pl-PL" sz="1400" dirty="0" err="1"/>
              <a:t>nieflawonoidy</a:t>
            </a:r>
            <a:r>
              <a:rPr lang="pl-PL" sz="1400" dirty="0"/>
              <a:t> to kolejny rodzaj fenolu.
</a:t>
            </a:r>
            <a:r>
              <a:rPr lang="en-US" sz="1400" b="1" dirty="0"/>
              <a:t>Proanthocyanins</a:t>
            </a:r>
            <a:r>
              <a:rPr lang="en-US" sz="1400" dirty="0"/>
              <a:t>: </a:t>
            </a:r>
            <a:r>
              <a:rPr lang="pl-PL" sz="1400" dirty="0" err="1"/>
              <a:t>proantocyjanidyny</a:t>
            </a:r>
            <a:r>
              <a:rPr lang="pl-PL" sz="1400" dirty="0"/>
              <a:t> są kolejnym rodzajem fenolu.</a:t>
            </a:r>
            <a:endParaRPr lang="en-US" sz="1400" dirty="0"/>
          </a:p>
          <a:p>
            <a:r>
              <a:rPr lang="en-US" sz="1400" b="1" dirty="0"/>
              <a:t>Color intensity</a:t>
            </a:r>
            <a:r>
              <a:rPr lang="en-US" sz="1400" dirty="0"/>
              <a:t>: </a:t>
            </a:r>
            <a:r>
              <a:rPr lang="pl-PL" sz="1400" dirty="0"/>
              <a:t>intensywność koloru wina: tj. Jak ciemne jest.
</a:t>
            </a:r>
            <a:r>
              <a:rPr lang="en-US" sz="1400" b="1" dirty="0"/>
              <a:t>Hue</a:t>
            </a:r>
            <a:r>
              <a:rPr lang="en-US" sz="1400" dirty="0"/>
              <a:t>: </a:t>
            </a:r>
            <a:r>
              <a:rPr lang="pl-PL" sz="1400" dirty="0"/>
              <a:t>odcień wina, który jest zazwyczaj określany przez kolor użytej odmiany (chociaż nie zawsze tak jest).</a:t>
            </a:r>
            <a:endParaRPr lang="en-US" sz="1400" dirty="0"/>
          </a:p>
          <a:p>
            <a:r>
              <a:rPr lang="en-US" sz="1400" b="1" dirty="0"/>
              <a:t>OD280/OD315</a:t>
            </a:r>
            <a:r>
              <a:rPr lang="en-US" sz="1400" dirty="0"/>
              <a:t> </a:t>
            </a:r>
            <a:r>
              <a:rPr lang="pl-PL" sz="1400" dirty="0"/>
              <a:t>wina rozcieńczonego: pomiary zawartości białka.</a:t>
            </a:r>
            <a:endParaRPr lang="en-US" sz="1400" dirty="0"/>
          </a:p>
          <a:p>
            <a:r>
              <a:rPr lang="en-US" sz="1400" b="1" dirty="0"/>
              <a:t>Proline</a:t>
            </a:r>
            <a:r>
              <a:rPr lang="en-US" sz="1400" dirty="0"/>
              <a:t>: </a:t>
            </a:r>
            <a:r>
              <a:rPr lang="en-US" sz="1400" dirty="0" err="1"/>
              <a:t>aminokwas</a:t>
            </a:r>
            <a:r>
              <a:rPr lang="en-US" sz="1400" dirty="0"/>
              <a:t> </a:t>
            </a:r>
            <a:r>
              <a:rPr lang="en-US" sz="1400" dirty="0" err="1"/>
              <a:t>obecny</a:t>
            </a:r>
            <a:r>
              <a:rPr lang="en-US" sz="1400" dirty="0"/>
              <a:t> w </a:t>
            </a:r>
            <a:r>
              <a:rPr lang="en-US" sz="1400" dirty="0" err="1"/>
              <a:t>winach</a:t>
            </a:r>
            <a:r>
              <a:rPr lang="en-US" sz="1400" dirty="0"/>
              <a:t>.
</a:t>
            </a:r>
            <a:r>
              <a:rPr lang="en-US" sz="1400" b="1" i="1" dirty="0"/>
              <a:t>Wine Hue</a:t>
            </a:r>
            <a:r>
              <a:rPr lang="en-US" sz="1400" i="1" dirty="0"/>
              <a:t> – </a:t>
            </a:r>
            <a:r>
              <a:rPr lang="pl-PL" sz="1400" i="1" dirty="0"/>
              <a:t>uproszczona miara wyglądu koloru – stosunek absorbancji w fiolecie do absorbancji w zieleni.</a:t>
            </a:r>
            <a:endParaRPr lang="en-US" sz="1400" i="1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62733B35-4C8E-4822-A86C-F005D242AE17}"/>
              </a:ext>
            </a:extLst>
          </p:cNvPr>
          <p:cNvSpPr txBox="1"/>
          <p:nvPr/>
        </p:nvSpPr>
        <p:spPr>
          <a:xfrm>
            <a:off x="5290457" y="6048217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b="1" dirty="0"/>
              <a:t>Wykonany kod z wykresami </a:t>
            </a:r>
            <a:r>
              <a:rPr lang="pl-PL" b="1" dirty="0" err="1"/>
              <a:t>przeslij</a:t>
            </a:r>
            <a:r>
              <a:rPr lang="pl-PL" b="1" dirty="0"/>
              <a:t> na </a:t>
            </a:r>
            <a:r>
              <a:rPr lang="pl-PL" b="1" dirty="0" err="1"/>
              <a:t>Teams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42324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/>
          <p:cNvSpPr txBox="1"/>
          <p:nvPr/>
        </p:nvSpPr>
        <p:spPr>
          <a:xfrm>
            <a:off x="3030583" y="295925"/>
            <a:ext cx="5329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rgbClr val="FF0000"/>
                </a:solidFill>
              </a:rPr>
              <a:t>Analiza własna PCA w </a:t>
            </a:r>
            <a:r>
              <a:rPr lang="pl-PL" sz="2400" b="1" dirty="0" err="1">
                <a:solidFill>
                  <a:srgbClr val="FF0000"/>
                </a:solidFill>
              </a:rPr>
              <a:t>Jupyter</a:t>
            </a:r>
            <a:r>
              <a:rPr lang="pl-PL" sz="2400" b="1" dirty="0">
                <a:solidFill>
                  <a:srgbClr val="FF0000"/>
                </a:solidFill>
              </a:rPr>
              <a:t> Notebook
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pole tekstowe 6"/>
          <p:cNvSpPr txBox="1"/>
          <p:nvPr/>
        </p:nvSpPr>
        <p:spPr>
          <a:xfrm>
            <a:off x="1715587" y="1109060"/>
            <a:ext cx="7968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pl-PL" dirty="0"/>
              <a:t>Otwórz</a:t>
            </a:r>
            <a:r>
              <a:rPr lang="en-US" dirty="0"/>
              <a:t> Anaconda Navigator</a:t>
            </a:r>
          </a:p>
          <a:p>
            <a:pPr marL="342900" indent="-342900">
              <a:buAutoNum type="arabicPeriod"/>
            </a:pPr>
            <a:r>
              <a:rPr lang="pl-PL" dirty="0"/>
              <a:t>Uruchom</a:t>
            </a:r>
            <a:r>
              <a:rPr lang="en-US" dirty="0"/>
              <a:t>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marL="342900" indent="-342900">
              <a:buAutoNum type="arabicPeriod"/>
            </a:pPr>
            <a:r>
              <a:rPr lang="pl-PL" dirty="0"/>
              <a:t>Kliknij</a:t>
            </a:r>
            <a:r>
              <a:rPr lang="en-US" dirty="0"/>
              <a:t> “new”</a:t>
            </a:r>
          </a:p>
        </p:txBody>
      </p:sp>
      <p:sp>
        <p:nvSpPr>
          <p:cNvPr id="8" name="pole tekstowe 7"/>
          <p:cNvSpPr txBox="1"/>
          <p:nvPr/>
        </p:nvSpPr>
        <p:spPr>
          <a:xfrm>
            <a:off x="84906" y="3347775"/>
            <a:ext cx="75190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 do </a:t>
            </a:r>
            <a:r>
              <a:rPr lang="en-US" b="1" dirty="0" err="1"/>
              <a:t>rozwiązania</a:t>
            </a:r>
            <a:endParaRPr lang="pl-PL" b="1" dirty="0"/>
          </a:p>
          <a:p>
            <a:endParaRPr lang="pl-PL" b="1" dirty="0"/>
          </a:p>
          <a:p>
            <a:r>
              <a:rPr lang="pl-PL" dirty="0"/>
              <a:t>Posługując się skryptem do klasyfikacji win za pomocą PCA:</a:t>
            </a:r>
            <a:r>
              <a:rPr lang="en-US" b="1" dirty="0"/>
              <a:t>
</a:t>
            </a:r>
            <a:r>
              <a:rPr lang="pl-PL" dirty="0"/>
              <a:t>Przeprowadź klasyfikację toksyn w jeziorach (3 klasy: </a:t>
            </a:r>
            <a:r>
              <a:rPr lang="pl-PL" dirty="0" err="1"/>
              <a:t>low</a:t>
            </a:r>
            <a:r>
              <a:rPr lang="pl-PL" dirty="0"/>
              <a:t>, </a:t>
            </a:r>
            <a:r>
              <a:rPr lang="pl-PL" dirty="0" err="1"/>
              <a:t>middle</a:t>
            </a:r>
            <a:r>
              <a:rPr lang="pl-PL" dirty="0"/>
              <a:t>, high) na wybranych 21 cechach</a:t>
            </a:r>
            <a:r>
              <a:rPr lang="en-US" dirty="0"/>
              <a:t>: </a:t>
            </a:r>
            <a:r>
              <a:rPr lang="pl-PL" dirty="0"/>
              <a:t>załaduj </a:t>
            </a:r>
            <a:r>
              <a:rPr lang="en-US" dirty="0"/>
              <a:t> 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9" name="pole tekstowe 8"/>
          <p:cNvSpPr txBox="1"/>
          <p:nvPr/>
        </p:nvSpPr>
        <p:spPr>
          <a:xfrm>
            <a:off x="1289214" y="5425774"/>
            <a:ext cx="95115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u="sng" dirty="0"/>
              <a:t>Używając kodu z klasyfikacją win w Jupiter Notebook zapisz skrypt i wyświetl wyniki w konsoli </a:t>
            </a:r>
          </a:p>
          <a:p>
            <a:endParaRPr lang="pl-PL" u="sng" dirty="0"/>
          </a:p>
          <a:p>
            <a:r>
              <a:rPr lang="pl-PL" u="sng" dirty="0"/>
              <a:t>Kod </a:t>
            </a:r>
            <a:r>
              <a:rPr lang="pl-PL" u="sng"/>
              <a:t>z klasyfikacją toksyn </a:t>
            </a:r>
            <a:r>
              <a:rPr lang="pl-PL" u="sng" dirty="0"/>
              <a:t>prześlij do </a:t>
            </a:r>
            <a:r>
              <a:rPr lang="pl-PL" u="sng" dirty="0" err="1"/>
              <a:t>Teams</a:t>
            </a:r>
            <a:r>
              <a:rPr lang="pl-PL" u="sng" dirty="0"/>
              <a:t> </a:t>
            </a:r>
          </a:p>
          <a:p>
            <a:endParaRPr lang="pl-PL" u="sng" dirty="0"/>
          </a:p>
          <a:p>
            <a:r>
              <a:rPr lang="pl-PL" dirty="0"/>
              <a:t>
</a:t>
            </a:r>
            <a:endParaRPr lang="en-US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BBE8A74A-8095-4A59-A4ED-EE9E85E93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286" y="4520306"/>
            <a:ext cx="2893714" cy="60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606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560" y="0"/>
            <a:ext cx="9360879" cy="6858000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157486EA-91E7-42FE-BD44-6823F24C2E2D}"/>
              </a:ext>
            </a:extLst>
          </p:cNvPr>
          <p:cNvSpPr txBox="1"/>
          <p:nvPr/>
        </p:nvSpPr>
        <p:spPr>
          <a:xfrm>
            <a:off x="133350" y="581025"/>
            <a:ext cx="15049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Stężenie toksyn w europejskich jeziorach
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2729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/>
          <p:cNvSpPr/>
          <p:nvPr/>
        </p:nvSpPr>
        <p:spPr>
          <a:xfrm>
            <a:off x="949235" y="-41196"/>
            <a:ext cx="10084524" cy="69083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Total </a:t>
            </a: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: MC-Tot,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YR: MC-YR,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dmLR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: MC-</a:t>
            </a: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dmLR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LR: MC-LR,                                 </a:t>
            </a:r>
            <a:r>
              <a:rPr lang="pl-PL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Toxins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Toksyny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RR: MC-RR,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Anatoxin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: ATX,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Cylindrospermopsin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: CYN,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Microcystin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dmRR</a:t>
            </a:r>
            <a:r>
              <a:rPr lang="en-US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: MC-</a:t>
            </a:r>
            <a:r>
              <a:rPr lang="en-US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dmRR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l-PL" sz="1100" dirty="0">
              <a:latin typeface="Arial" panose="020B0604020202020204" pitchFamily="34" charset="0"/>
              <a:ea typeface="PalatinoLinotype-Roman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TN                                        Total </a:t>
            </a:r>
            <a:r>
              <a:rPr lang="pl-PL" sz="1100" dirty="0" err="1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Nitrogen</a:t>
            </a:r>
            <a:r>
              <a:rPr lang="pl-PL" sz="1100" dirty="0"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           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PalatinoLinotype-Roman"/>
                <a:cs typeface="Times New Roman" panose="02020603050405020304" pitchFamily="18" charset="0"/>
              </a:rPr>
              <a:t>Ogólny azot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TP                                        Total </a:t>
            </a: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Phosphorus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Ogólny fosfor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Chlorophyl_a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Stężenie Chlorofilu a</a:t>
            </a:r>
            <a:endParaRPr lang="en-US" sz="11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epilimnetic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temperature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T_Epi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                  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Temp.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epilimnionu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surface temperature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T_Surf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buoyancy frequency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BuoyFreq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):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maximum buoyancy frequency as a metric of stratification strength [75]             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Wskaźnik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trwałości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stratyfikacji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secchi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depth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Secchi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                </a:t>
            </a: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water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clarity</a:t>
            </a: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Widzialnośc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krążka 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Secchiego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Toxin Diversity Index (TDI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                    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Indeks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zróżnicowania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toksyn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Toxins Total concentration (TTC)            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Suma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ężenia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toksyn</a:t>
            </a:r>
            <a:endParaRPr lang="en-US" sz="11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Toxin Richness of toxin quota                 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Bogactwo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ilość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form </a:t>
            </a:r>
            <a:r>
              <a:rPr lang="en-US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toksyn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ratio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Zeu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Zmix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of euphotic depth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Zeu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to the mixing depth (</a:t>
            </a:r>
            <a:r>
              <a:rPr lang="en-US" sz="11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Zmix</a:t>
            </a:r>
            <a:r>
              <a:rPr lang="en-US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describes the light climate that phytoplankton experience while circulating underwater [78]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Stosunek (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Zeu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/ 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Zmix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głębokości eufotycznej (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Zeu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do głębokości mieszania (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Zmix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opisuje klimat światła jaki doświadcza fitoplankton krążąc pod wodą [78]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ratio between euphotic (Z </a:t>
            </a:r>
            <a:r>
              <a:rPr lang="en-US" sz="1100" dirty="0" err="1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</a:t>
            </a:r>
            <a:r>
              <a:rPr lang="en-US" sz="1100" dirty="0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) and mixing depth (Z mix ) determines the amount of irradiance encountered by a phytoplankton cell ( </a:t>
            </a:r>
            <a:r>
              <a:rPr lang="en-US" sz="1100" dirty="0" err="1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Talling</a:t>
            </a:r>
            <a:r>
              <a:rPr lang="en-US" sz="1100" dirty="0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1957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Talling, , 1971</a:t>
            </a:r>
            <a:r>
              <a:rPr lang="en-US" sz="1100" dirty="0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 Critical values of Z </a:t>
            </a:r>
            <a:r>
              <a:rPr lang="en-US" sz="1100" dirty="0" err="1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</a:t>
            </a:r>
            <a:r>
              <a:rPr lang="en-US" sz="1100" dirty="0">
                <a:solidFill>
                  <a:srgbClr val="11111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/Z mix ratio vary between 0.2 and 0.35 ( Reynolds, 1984;Cole et al., 1992)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Stosunek eufotyczny (Z 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do głębokości mieszania (Z mix) określa ilość napromieniowania napotkanego przez komórkę fitoplanktonu (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Talling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1957Talling, 1971). Krytyczne wartości stosunku mieszanki Z </a:t>
            </a:r>
            <a:r>
              <a:rPr lang="pl-PL" sz="1100" dirty="0" err="1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eu</a:t>
            </a:r>
            <a:r>
              <a:rPr lang="pl-PL" sz="1100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/ Z wahają się od 0,2 do 0,35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6130834" y="313509"/>
            <a:ext cx="3936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ToxinsbaseClass.csv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9649096" y="313509"/>
            <a:ext cx="18723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Toxins5.csv</a:t>
            </a:r>
          </a:p>
          <a:p>
            <a:endParaRPr lang="en-US" sz="2400" b="1" dirty="0"/>
          </a:p>
          <a:p>
            <a:r>
              <a:rPr lang="en-US" dirty="0"/>
              <a:t>TN  </a:t>
            </a:r>
            <a:endParaRPr lang="pl-PL" dirty="0"/>
          </a:p>
          <a:p>
            <a:r>
              <a:rPr lang="en-US" dirty="0" err="1"/>
              <a:t>Chlorophyla</a:t>
            </a:r>
            <a:r>
              <a:rPr lang="en-US" dirty="0"/>
              <a:t>  </a:t>
            </a:r>
            <a:endParaRPr lang="pl-PL" dirty="0"/>
          </a:p>
          <a:p>
            <a:r>
              <a:rPr lang="en-US" dirty="0"/>
              <a:t>TDI </a:t>
            </a:r>
            <a:endParaRPr lang="pl-PL" dirty="0"/>
          </a:p>
          <a:p>
            <a:r>
              <a:rPr lang="en-US" dirty="0"/>
              <a:t>TTC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60942816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F9E7E6CEFA3D643B2100676394917DF" ma:contentTypeVersion="11" ma:contentTypeDescription="Utwórz nowy dokument." ma:contentTypeScope="" ma:versionID="cfa2a2e6a7514e1a79175c60f0053ff8">
  <xsd:schema xmlns:xsd="http://www.w3.org/2001/XMLSchema" xmlns:xs="http://www.w3.org/2001/XMLSchema" xmlns:p="http://schemas.microsoft.com/office/2006/metadata/properties" xmlns:ns2="6483fde8-05af-4e79-a182-00a74c0c76cb" xmlns:ns3="7720a580-626e-4edf-8c97-61a459fde087" targetNamespace="http://schemas.microsoft.com/office/2006/metadata/properties" ma:root="true" ma:fieldsID="3e6c6b145626c43b5895b305aa380d35" ns2:_="" ns3:_="">
    <xsd:import namespace="6483fde8-05af-4e79-a182-00a74c0c76cb"/>
    <xsd:import namespace="7720a580-626e-4edf-8c97-61a459fde08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83fde8-05af-4e79-a182-00a74c0c76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Tagi obrazów" ma:readOnly="false" ma:fieldId="{5cf76f15-5ced-4ddc-b409-7134ff3c332f}" ma:taxonomyMulti="true" ma:sspId="99f285bf-9bc8-44af-a2ef-b39ca4f7dad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20a580-626e-4edf-8c97-61a459fde08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857284c7-c8ac-4b46-bb93-2661cb45bc43}" ma:internalName="TaxCatchAll" ma:showField="CatchAllData" ma:web="7720a580-626e-4edf-8c97-61a459fde08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720a580-626e-4edf-8c97-61a459fde087" xsi:nil="true"/>
    <lcf76f155ced4ddcb4097134ff3c332f xmlns="6483fde8-05af-4e79-a182-00a74c0c76c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E28CFD3-21F2-46BA-B206-AFAC9C7CE0CA}"/>
</file>

<file path=customXml/itemProps2.xml><?xml version="1.0" encoding="utf-8"?>
<ds:datastoreItem xmlns:ds="http://schemas.openxmlformats.org/officeDocument/2006/customXml" ds:itemID="{ACBBCDC5-B324-4B62-93EF-123B95443BE0}"/>
</file>

<file path=customXml/itemProps3.xml><?xml version="1.0" encoding="utf-8"?>
<ds:datastoreItem xmlns:ds="http://schemas.openxmlformats.org/officeDocument/2006/customXml" ds:itemID="{1BD5B597-9B71-4AB2-AF9F-5C3EAE8E4FC2}"/>
</file>

<file path=docProps/app.xml><?xml version="1.0" encoding="utf-8"?>
<Properties xmlns="http://schemas.openxmlformats.org/officeDocument/2006/extended-properties" xmlns:vt="http://schemas.openxmlformats.org/officeDocument/2006/docPropsVTypes">
  <TotalTime>589</TotalTime>
  <Words>1093</Words>
  <Application>Microsoft Office PowerPoint</Application>
  <PresentationFormat>Panoramiczny</PresentationFormat>
  <Paragraphs>108</Paragraphs>
  <Slides>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Użytkownik systemu Windows</dc:creator>
  <cp:lastModifiedBy>Aleksandra Weiss</cp:lastModifiedBy>
  <cp:revision>25</cp:revision>
  <dcterms:created xsi:type="dcterms:W3CDTF">2020-02-22T07:54:35Z</dcterms:created>
  <dcterms:modified xsi:type="dcterms:W3CDTF">2024-03-13T14:40:44Z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0x0101006F9E7E6CEFA3D643B2100676394917DF</vt:lpwstr>
  </property>
</Properties>
</file>

<file path=docProps/thumbnail.jpeg>
</file>